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omments/modernComment_12E_CD5FCC8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1"/>
  </p:notesMasterIdLst>
  <p:sldIdLst>
    <p:sldId id="313" r:id="rId7"/>
    <p:sldId id="296" r:id="rId8"/>
    <p:sldId id="304" r:id="rId9"/>
    <p:sldId id="297" r:id="rId10"/>
    <p:sldId id="303" r:id="rId11"/>
    <p:sldId id="305" r:id="rId12"/>
    <p:sldId id="299" r:id="rId13"/>
    <p:sldId id="309" r:id="rId14"/>
    <p:sldId id="308" r:id="rId15"/>
    <p:sldId id="307" r:id="rId16"/>
    <p:sldId id="310" r:id="rId17"/>
    <p:sldId id="314" r:id="rId18"/>
    <p:sldId id="302" r:id="rId19"/>
    <p:sldId id="31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6ECDCB-19B9-1D76-FBF8-FB386A4BAB33}" name="Ilma Tjeertes" initials="IT" userId="S::ilma.tjeertes@sed-wf.nl::02832b26-60b0-4540-8b10-b4aca231e9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5026A-97B2-4A3B-96D3-BB6FB681E2EA}" v="127" dt="2025-10-13T13:32:55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242" autoAdjust="0"/>
  </p:normalViewPr>
  <p:slideViewPr>
    <p:cSldViewPr snapToGrid="0">
      <p:cViewPr varScale="1">
        <p:scale>
          <a:sx n="50" d="100"/>
          <a:sy n="50" d="100"/>
        </p:scale>
        <p:origin x="480" y="4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b="1" i="0">
                <a:effectLst/>
              </a:rPr>
              <a:t>Woont u aan de Zuiderdijk?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0-4937-B990-8941E26C38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0-4937-B990-8941E26C38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0-4937-B990-8941E26C38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Blad1!$B$6:$B$8</c:f>
              <c:strCache>
                <c:ptCount val="3"/>
                <c:pt idx="0">
                  <c:v>Ja</c:v>
                </c:pt>
                <c:pt idx="1">
                  <c:v>Nee, maar ik woon aan een straat aangrenzend aan de Zuiderdijk</c:v>
                </c:pt>
                <c:pt idx="2">
                  <c:v>Nee, maar ik maak wel regelmatig gebruik van de Zuiderdijk</c:v>
                </c:pt>
              </c:strCache>
              <c:extLst/>
            </c:strRef>
          </c:cat>
          <c:val>
            <c:numRef>
              <c:f>Blad1!$C$6:$C$8</c:f>
              <c:numCache>
                <c:formatCode>0.00%</c:formatCode>
                <c:ptCount val="3"/>
                <c:pt idx="0">
                  <c:v>0.34499999999999997</c:v>
                </c:pt>
                <c:pt idx="1">
                  <c:v>0.33300000000000002</c:v>
                </c:pt>
                <c:pt idx="2">
                  <c:v>0.32200000000000001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810-4937-B990-8941E26C387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b="1" i="0">
                <a:effectLst/>
              </a:rPr>
              <a:t>Hoe ervaart u de verkeersveiligheid op de Zuiderdijk?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A-46A5-AACC-A47346807B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A-46A5-AACC-A47346807B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7A-46A5-AACC-A47346807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'Blad1 (2)'!$B$6:$B$8</c:f>
              <c:strCache>
                <c:ptCount val="3"/>
                <c:pt idx="0">
                  <c:v>Het is onveilig</c:v>
                </c:pt>
                <c:pt idx="1">
                  <c:v>Het is veilig</c:v>
                </c:pt>
                <c:pt idx="2">
                  <c:v>Neutraal</c:v>
                </c:pt>
              </c:strCache>
              <c:extLst/>
            </c:strRef>
          </c:cat>
          <c:val>
            <c:numRef>
              <c:f>'Blad1 (2)'!$C$6:$C$8</c:f>
              <c:numCache>
                <c:formatCode>0.00%</c:formatCode>
                <c:ptCount val="3"/>
                <c:pt idx="0">
                  <c:v>0.63600000000000001</c:v>
                </c:pt>
                <c:pt idx="1">
                  <c:v>0.218</c:v>
                </c:pt>
                <c:pt idx="2">
                  <c:v>0.14599999999999999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817A-46A5-AACC-A47346807B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b="1" i="0">
                <a:effectLst/>
              </a:rPr>
              <a:t>Ervaart u overlast van verkeer op de Zuiderdijk?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A3-4F33-8ED9-D8C630102A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A3-4F33-8ED9-D8C630102A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A3-4F33-8ED9-D8C630102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'Blad1 (3)'!$B$6:$B$10</c:f>
              <c:strCache>
                <c:ptCount val="5"/>
                <c:pt idx="0">
                  <c:v>Veel overlast</c:v>
                </c:pt>
                <c:pt idx="1">
                  <c:v>Overlast</c:v>
                </c:pt>
                <c:pt idx="2">
                  <c:v>Weinig overlast</c:v>
                </c:pt>
                <c:pt idx="3">
                  <c:v>Geen overlast</c:v>
                </c:pt>
                <c:pt idx="4">
                  <c:v>Neutraal</c:v>
                </c:pt>
              </c:strCache>
            </c:strRef>
          </c:cat>
          <c:val>
            <c:numRef>
              <c:f>'Blad1 (3)'!$C$6:$C$10</c:f>
              <c:numCache>
                <c:formatCode>0.00%</c:formatCode>
                <c:ptCount val="5"/>
                <c:pt idx="0">
                  <c:v>0.39800000000000002</c:v>
                </c:pt>
                <c:pt idx="1">
                  <c:v>0.245</c:v>
                </c:pt>
                <c:pt idx="2">
                  <c:v>0.14199999999999999</c:v>
                </c:pt>
                <c:pt idx="3">
                  <c:v>0.14199999999999999</c:v>
                </c:pt>
                <c:pt idx="4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3-4F33-8ED9-D8C63010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6656927"/>
        <c:axId val="1726659327"/>
      </c:barChart>
      <c:valAx>
        <c:axId val="1726659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26656927"/>
        <c:crosses val="autoZero"/>
        <c:crossBetween val="between"/>
      </c:valAx>
      <c:catAx>
        <c:axId val="17266569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26659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 i="0">
                <a:effectLst/>
              </a:rPr>
              <a:t>Geen maatregelen treffen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7-4DCD-9227-D4E445320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27-4DCD-9227-D4E445320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7-4DCD-9227-D4E445320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'Blad1 (4)'!$B$6:$B$8</c:f>
              <c:strCache>
                <c:ptCount val="3"/>
                <c:pt idx="0">
                  <c:v>Eens</c:v>
                </c:pt>
                <c:pt idx="1">
                  <c:v>Oneens</c:v>
                </c:pt>
                <c:pt idx="2">
                  <c:v>Geen mening</c:v>
                </c:pt>
              </c:strCache>
              <c:extLst/>
            </c:strRef>
          </c:cat>
          <c:val>
            <c:numRef>
              <c:f>'Blad1 (4)'!$C$6:$C$8</c:f>
              <c:numCache>
                <c:formatCode>0.00%</c:formatCode>
                <c:ptCount val="3"/>
                <c:pt idx="0">
                  <c:v>0.25700000000000001</c:v>
                </c:pt>
                <c:pt idx="1">
                  <c:v>0.70499999999999996</c:v>
                </c:pt>
                <c:pt idx="2">
                  <c:v>3.8899999999999997E-2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627-4DCD-9227-D4E445320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656927"/>
        <c:axId val="1726659327"/>
      </c:barChart>
      <c:valAx>
        <c:axId val="172665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26656927"/>
        <c:crosses val="autoZero"/>
        <c:crossBetween val="between"/>
      </c:valAx>
      <c:catAx>
        <c:axId val="172665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26659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E_CD5FCC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2438A2-D465-4242-BC49-ADE3C3B3C4B5}" authorId="{B36ECDCB-19B9-1D76-FBF8-FB386A4BAB33}" created="2025-10-13T15:33:15.325">
    <pc:sldMkLst xmlns:pc="http://schemas.microsoft.com/office/powerpoint/2013/main/command">
      <pc:docMk/>
      <pc:sldMk cId="3445607556" sldId="302"/>
    </pc:sldMkLst>
    <p188:txBody>
      <a:bodyPr/>
      <a:lstStyle/>
      <a:p>
        <a:r>
          <a:rPr lang="nl-NL"/>
          <a:t>Bij ~2026 Tekst wijzigen in ‘Afhankelijk van besluit, start voorbereiding en uitvoering’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4E5A-62B1-4B27-A5D0-3B94BFE17E6C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54B5-BFF5-45E0-9124-4D589A08D8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22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30D78-BAAA-1E30-3DD5-A60F27E7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1869B0B-301E-9D2B-CF8E-1A8CFAE25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AEB5CC-02AC-56AB-197F-47FE24E2E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E4D295-9D42-D126-9E28-930264662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454B5-BFF5-45E0-9124-4D589A08D8C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25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Zuiderdijk ten Zuiden aansluiting Burg. J </a:t>
            </a:r>
            <a:r>
              <a:rPr kumimoji="0" lang="nl-NL" altLang="nl-NL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Zijpweg</a:t>
            </a:r>
            <a:r>
              <a:rPr kumimoji="0" lang="nl-NL" altLang="nl-NL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454B5-BFF5-45E0-9124-4D589A08D8C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29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Elke woning bereikbaar</a:t>
            </a:r>
          </a:p>
          <a:p>
            <a:r>
              <a:rPr lang="nl-NL" dirty="0"/>
              <a:t>Geen doorgaand verkeer mogelijk</a:t>
            </a:r>
          </a:p>
          <a:p>
            <a:r>
              <a:rPr lang="nl-NL" dirty="0"/>
              <a:t>Rode stukken fietspad.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454B5-BFF5-45E0-9124-4D589A08D8C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47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2849E-BF0F-9FA9-3FDB-7D4653C6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6486E-9040-0DEA-7B5B-F24BFAF25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8EDDCA-ABBF-1E37-77F0-537F2D4D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2FC158-B01C-C60A-549C-2CC5BCC7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593FCB-F6C6-11E4-0D56-E3E5E51A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33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66AF8-E0EF-668F-199E-971DAB7A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F61D32-307D-4C0B-7B23-EA18179F6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141C2D-D934-E423-9D90-19D28841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47E25-1318-5A64-A6A5-8541741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8D155-CCB4-C7CF-3DA5-506FEB98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2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FA37675-9C1D-1807-6838-B36B26F4B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7435EF-ED4B-BC56-6029-E55FDC802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4D40AD-2961-C1EE-2158-965F79D6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2D5723-E6FC-5CC7-6D47-63CA2E78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5A6BCB-969A-69C5-2830-2B5A551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8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551E3-81C0-47C0-AEF2-3BAE6B1E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82A1B6-3486-9100-6A2E-9EE37AC7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3AD63F-88F7-A389-EC41-1A95AD3D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537C8A-BF93-D6AD-09C8-0986DAB8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FC7645-44C2-052A-F4B3-EC38686E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83E0B-819A-E89F-03B8-7708DB2B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89AE9A-01C7-8FF5-1A56-C9235DB0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408D41-7D07-A5A3-E0CA-98B0424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A8AA12-BBD3-1173-F3DD-6E107FC3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69AB1-4D49-D7F3-DB88-8CB270A8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9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CFAE4-12DB-8ABD-A3AD-057BBB5B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54BD01-63A8-5225-6B78-5B585DBFE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AC46B8-BC6C-2A1D-3920-552B9EE8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8A6168-0CED-BDC0-2037-4ED32CF9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A7CD95-9F79-A969-B6D0-DECE89D4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BBA7C8-8029-8A77-6BCC-B7FC934A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45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EEDDA-03D3-AFAB-7705-7EAE7BE3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361A59-F385-B341-DB93-1CA358F58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63A2ED-0928-DA27-F108-9C6101F92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B80B3A-229F-DC40-22D5-86D7D7B71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F655779-C13E-E5D1-D765-F1082F2C8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36D853A-AF60-3526-2842-93B63EA7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663650F-6ADA-8CB3-E0DB-2BE026A7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669AE2-5998-2D8F-F7E5-B9955A1C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78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6D668-8A7B-5716-7CB9-77F9C73C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A51E0C-C998-02D1-54CF-CB69849C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09EAFB-189E-4EDA-C6CE-650F8F9C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9DBD33-C2D4-DEC2-793E-388BEF23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8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B87F6E-789A-AC80-84B9-068EAE92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E81BBE-0791-FEB1-42D1-3B048A99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426C6B-4C88-2C21-098B-D1670CBC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09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14923-DD00-C88A-3C2E-D8796EE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9CC09A-7A0C-26E0-3FB8-10A0493C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06B560-0E26-6E6A-DE42-DE5D5D7F3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B53266-61EF-786C-524F-F8287AFA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A75C5C-E1DD-415A-527A-BC0A63BB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251530-0D66-F70D-E73A-E2FC0AB8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84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9D46B-7156-0AAA-E5C0-10D2C583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018BE5-0A6B-3BBA-A691-BF56106D0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1E6ECF-08EE-047A-EE09-F955923E8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14863B-C276-EE75-02EB-716A54F3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0B9B18-8A6C-3645-4E26-46C68C0C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BCD429-1E14-AB59-3649-581B8996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6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D847AE-D467-F17F-7225-6AA9BB1C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6B14ED-88B2-22DF-3E38-6BB760D9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9F4880-8548-359C-4555-A16300DBB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517264-9D9A-43F5-8807-1DECCEC2F568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16FF8-14FE-53FA-EF65-2AE6BAEF9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54793-0E7E-AF17-8FDB-ADEBF0214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D762C7-A803-49C4-A422-CF7D2BB6C2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9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2E_CD5FCC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4609-997D-9304-E8E6-F7D84D993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B7462A8-0685-7735-6CEC-33FB474F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8668" b="-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B165D8-EC13-462D-4455-75D8A8B9D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913" y="620612"/>
            <a:ext cx="9144000" cy="2387600"/>
          </a:xfrm>
        </p:spPr>
        <p:txBody>
          <a:bodyPr>
            <a:normAutofit/>
          </a:bodyPr>
          <a:lstStyle/>
          <a:p>
            <a:r>
              <a:rPr lang="nl-NL" sz="4800" b="1" dirty="0"/>
              <a:t>Verkeersveiligheid Zuiderdijk</a:t>
            </a:r>
          </a:p>
        </p:txBody>
      </p:sp>
      <p:sp>
        <p:nvSpPr>
          <p:cNvPr id="5" name="AutoShape 4" descr="Logo SED - Drechterland">
            <a:extLst>
              <a:ext uri="{FF2B5EF4-FFF2-40B4-BE49-F238E27FC236}">
                <a16:creationId xmlns:a16="http://schemas.microsoft.com/office/drawing/2014/main" id="{D257BA29-2972-9AF2-0AB6-EAA6B83DC4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1523" y="3276599"/>
            <a:ext cx="3406877" cy="3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092339-0D49-D291-EF29-7A1B8D091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726" y="245616"/>
            <a:ext cx="3094762" cy="110140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CE11CDD-D78D-DBD4-A1EA-85BE66D84EDD}"/>
              </a:ext>
            </a:extLst>
          </p:cNvPr>
          <p:cNvSpPr txBox="1">
            <a:spLocks/>
          </p:cNvSpPr>
          <p:nvPr/>
        </p:nvSpPr>
        <p:spPr>
          <a:xfrm>
            <a:off x="6581774" y="2982912"/>
            <a:ext cx="2638425" cy="44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b="1" i="1" dirty="0"/>
              <a:t>14-10-2025</a:t>
            </a:r>
            <a:endParaRPr lang="nl-NL" sz="2800" b="1" i="1" dirty="0"/>
          </a:p>
        </p:txBody>
      </p:sp>
    </p:spTree>
    <p:extLst>
      <p:ext uri="{BB962C8B-B14F-4D97-AF65-F5344CB8AC3E}">
        <p14:creationId xmlns:p14="http://schemas.microsoft.com/office/powerpoint/2010/main" val="384728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CE3D-C861-296A-1B3D-F6623B5D9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8153053-5318-13B0-BB90-59E088DF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1A35B3-4D14-D2F9-D706-7BEC688FF6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6D0F4D8A-EE7A-332A-E147-DEC31AC4E04B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5460580D-9A7F-4C8A-5B93-83CD6C01B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BA21F48-BE52-7C43-F553-B8A46A51D83E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2432681-EDA8-DC32-12C0-A0440E1A8FDA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70B86E6-9BD7-EAC4-F57C-F54A21304DFA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71F792DA-0DAE-421A-5D19-69F287C09D48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Participatie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70C2B5-9A6F-814A-EA50-23CB8CDF567A}"/>
              </a:ext>
            </a:extLst>
          </p:cNvPr>
          <p:cNvSpPr txBox="1"/>
          <p:nvPr/>
        </p:nvSpPr>
        <p:spPr>
          <a:xfrm>
            <a:off x="6328410" y="97958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Verkeersstudie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171CA37-D482-32F4-1299-DC3069D73ED0}"/>
              </a:ext>
            </a:extLst>
          </p:cNvPr>
          <p:cNvCxnSpPr>
            <a:cxnSpLocks/>
          </p:cNvCxnSpPr>
          <p:nvPr/>
        </p:nvCxnSpPr>
        <p:spPr>
          <a:xfrm>
            <a:off x="7633335" y="81756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6B87DDD-3D06-68C7-0E28-29FC559D254C}"/>
              </a:ext>
            </a:extLst>
          </p:cNvPr>
          <p:cNvSpPr txBox="1"/>
          <p:nvPr/>
        </p:nvSpPr>
        <p:spPr>
          <a:xfrm>
            <a:off x="9102830" y="973252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Enquête</a:t>
            </a:r>
            <a:endParaRPr lang="nl-NL" sz="1200" i="1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2FD30CA-1C9F-E81C-4EC2-692569F4F80C}"/>
              </a:ext>
            </a:extLst>
          </p:cNvPr>
          <p:cNvCxnSpPr>
            <a:cxnSpLocks/>
          </p:cNvCxnSpPr>
          <p:nvPr/>
        </p:nvCxnSpPr>
        <p:spPr>
          <a:xfrm>
            <a:off x="9131405" y="807418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C452EED-AA2A-64BD-F52A-81D871D7EC79}"/>
              </a:ext>
            </a:extLst>
          </p:cNvPr>
          <p:cNvCxnSpPr>
            <a:cxnSpLocks/>
          </p:cNvCxnSpPr>
          <p:nvPr/>
        </p:nvCxnSpPr>
        <p:spPr>
          <a:xfrm>
            <a:off x="8338185" y="811212"/>
            <a:ext cx="0" cy="469817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06F62B48-35DA-D3F3-CA36-D75100EC832A}"/>
              </a:ext>
            </a:extLst>
          </p:cNvPr>
          <p:cNvSpPr txBox="1"/>
          <p:nvPr/>
        </p:nvSpPr>
        <p:spPr>
          <a:xfrm>
            <a:off x="8299105" y="1152120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Opstellen eerste optie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73427D-1FE9-7954-07F5-DC6D547F9915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Enquête</a:t>
            </a:r>
            <a:endParaRPr lang="nl-NL" sz="1600" b="1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DD94B779-BAF1-4E88-BAF6-0CF313192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11084"/>
              </p:ext>
            </p:extLst>
          </p:nvPr>
        </p:nvGraphicFramePr>
        <p:xfrm>
          <a:off x="5117570" y="1789693"/>
          <a:ext cx="595122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75D57631-63CC-C8C0-48BF-363F898F3416}"/>
              </a:ext>
            </a:extLst>
          </p:cNvPr>
          <p:cNvSpPr txBox="1"/>
          <p:nvPr/>
        </p:nvSpPr>
        <p:spPr>
          <a:xfrm>
            <a:off x="923925" y="1790700"/>
            <a:ext cx="3562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Conclusie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De weg is onveilig en wordt ook zo ervaren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Combinatie van verschillend verkeer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Behoefte aan maatregelen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9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C7AF1-5A28-1999-710A-2F031C1D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329C50B-CD67-DDE4-CC27-8ADAC70A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9B7B5C-672C-639D-C0E6-468A5F538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06B9EC-7E30-017F-79F0-FC243C89A9D9}"/>
              </a:ext>
            </a:extLst>
          </p:cNvPr>
          <p:cNvSpPr txBox="1"/>
          <p:nvPr/>
        </p:nvSpPr>
        <p:spPr>
          <a:xfrm>
            <a:off x="844656" y="435546"/>
            <a:ext cx="751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Optie voor de Zuiderdijk</a:t>
            </a:r>
            <a:endParaRPr lang="nl-NL" dirty="0"/>
          </a:p>
        </p:txBody>
      </p:sp>
      <p:pic>
        <p:nvPicPr>
          <p:cNvPr id="3" name="Afbeelding 2" descr="Afbeelding met tekst, kaart, Plan, diagram&#10;&#10;Door AI gegenereerde inhoud is mogelijk onjuist.">
            <a:extLst>
              <a:ext uri="{FF2B5EF4-FFF2-40B4-BE49-F238E27FC236}">
                <a16:creationId xmlns:a16="http://schemas.microsoft.com/office/drawing/2014/main" id="{363AA19B-EEAE-0169-20A5-5B041611D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769848"/>
            <a:ext cx="6247136" cy="3395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029310-3602-01B4-FE3E-B5286E5F7E34}"/>
              </a:ext>
            </a:extLst>
          </p:cNvPr>
          <p:cNvSpPr txBox="1"/>
          <p:nvPr/>
        </p:nvSpPr>
        <p:spPr>
          <a:xfrm>
            <a:off x="923925" y="1790700"/>
            <a:ext cx="356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Aanleiding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Verkeersveiligheid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Overlast</a:t>
            </a:r>
          </a:p>
        </p:txBody>
      </p:sp>
    </p:spTree>
    <p:extLst>
      <p:ext uri="{BB962C8B-B14F-4D97-AF65-F5344CB8AC3E}">
        <p14:creationId xmlns:p14="http://schemas.microsoft.com/office/powerpoint/2010/main" val="116676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714DAF33-04DD-6868-7F24-097C1D7C86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0" y="610"/>
            <a:ext cx="10184814" cy="6857389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34F5434-E71A-AE85-5E37-2D85B196CD56}"/>
              </a:ext>
            </a:extLst>
          </p:cNvPr>
          <p:cNvCxnSpPr/>
          <p:nvPr/>
        </p:nvCxnSpPr>
        <p:spPr>
          <a:xfrm flipH="1">
            <a:off x="9886950" y="1663700"/>
            <a:ext cx="171450" cy="133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228E683-8946-B8E8-1483-739FD423AA88}"/>
              </a:ext>
            </a:extLst>
          </p:cNvPr>
          <p:cNvCxnSpPr>
            <a:cxnSpLocks/>
          </p:cNvCxnSpPr>
          <p:nvPr/>
        </p:nvCxnSpPr>
        <p:spPr>
          <a:xfrm flipH="1">
            <a:off x="9785350" y="1797050"/>
            <a:ext cx="101600" cy="56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3FEF500-CB6C-DC23-2E29-B636D60E69E4}"/>
              </a:ext>
            </a:extLst>
          </p:cNvPr>
          <p:cNvCxnSpPr/>
          <p:nvPr/>
        </p:nvCxnSpPr>
        <p:spPr>
          <a:xfrm flipH="1">
            <a:off x="8985250" y="3619500"/>
            <a:ext cx="171450" cy="133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5387947-27E6-0D8F-B2A9-538B9EC79032}"/>
              </a:ext>
            </a:extLst>
          </p:cNvPr>
          <p:cNvCxnSpPr>
            <a:cxnSpLocks/>
          </p:cNvCxnSpPr>
          <p:nvPr/>
        </p:nvCxnSpPr>
        <p:spPr>
          <a:xfrm flipH="1">
            <a:off x="8693150" y="3752850"/>
            <a:ext cx="292100" cy="12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0667616-5E1F-01CD-6CA2-E57514DE58CF}"/>
              </a:ext>
            </a:extLst>
          </p:cNvPr>
          <p:cNvCxnSpPr>
            <a:cxnSpLocks/>
          </p:cNvCxnSpPr>
          <p:nvPr/>
        </p:nvCxnSpPr>
        <p:spPr>
          <a:xfrm flipH="1">
            <a:off x="8509000" y="3873500"/>
            <a:ext cx="184150" cy="20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BC48961-7C00-4EE7-D21B-C8361F64A5B4}"/>
              </a:ext>
            </a:extLst>
          </p:cNvPr>
          <p:cNvCxnSpPr>
            <a:cxnSpLocks/>
          </p:cNvCxnSpPr>
          <p:nvPr/>
        </p:nvCxnSpPr>
        <p:spPr>
          <a:xfrm flipH="1">
            <a:off x="7923212" y="4076700"/>
            <a:ext cx="585788" cy="27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2A906BC-E018-1663-BD60-D054D55DFDD1}"/>
              </a:ext>
            </a:extLst>
          </p:cNvPr>
          <p:cNvCxnSpPr>
            <a:cxnSpLocks/>
          </p:cNvCxnSpPr>
          <p:nvPr/>
        </p:nvCxnSpPr>
        <p:spPr>
          <a:xfrm flipH="1">
            <a:off x="7899400" y="4356100"/>
            <a:ext cx="23812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C39A1F41-875B-DB06-02A2-B0C67EF3888F}"/>
              </a:ext>
            </a:extLst>
          </p:cNvPr>
          <p:cNvCxnSpPr>
            <a:cxnSpLocks/>
          </p:cNvCxnSpPr>
          <p:nvPr/>
        </p:nvCxnSpPr>
        <p:spPr>
          <a:xfrm flipH="1">
            <a:off x="6296025" y="5157787"/>
            <a:ext cx="450850" cy="85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F3D3C670-4E50-28C9-3206-DFF24F74E3A8}"/>
              </a:ext>
            </a:extLst>
          </p:cNvPr>
          <p:cNvCxnSpPr>
            <a:cxnSpLocks/>
          </p:cNvCxnSpPr>
          <p:nvPr/>
        </p:nvCxnSpPr>
        <p:spPr>
          <a:xfrm flipH="1">
            <a:off x="5281613" y="5986463"/>
            <a:ext cx="219075" cy="2333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A5535534-C9A4-AB83-EB0E-FE15625FBAC3}"/>
              </a:ext>
            </a:extLst>
          </p:cNvPr>
          <p:cNvCxnSpPr>
            <a:cxnSpLocks/>
          </p:cNvCxnSpPr>
          <p:nvPr/>
        </p:nvCxnSpPr>
        <p:spPr>
          <a:xfrm flipH="1">
            <a:off x="4881563" y="6415088"/>
            <a:ext cx="264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4D55AA4B-934D-242A-EA31-DAABACB74A09}"/>
              </a:ext>
            </a:extLst>
          </p:cNvPr>
          <p:cNvCxnSpPr>
            <a:cxnSpLocks/>
          </p:cNvCxnSpPr>
          <p:nvPr/>
        </p:nvCxnSpPr>
        <p:spPr>
          <a:xfrm flipH="1">
            <a:off x="5212556" y="6219825"/>
            <a:ext cx="69057" cy="33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592BE537-3F86-D238-74BB-EB2FAD0CDA0B}"/>
              </a:ext>
            </a:extLst>
          </p:cNvPr>
          <p:cNvCxnSpPr>
            <a:cxnSpLocks/>
          </p:cNvCxnSpPr>
          <p:nvPr/>
        </p:nvCxnSpPr>
        <p:spPr>
          <a:xfrm flipH="1">
            <a:off x="5124450" y="6253163"/>
            <a:ext cx="88106" cy="175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0F0C3A2D-0404-1282-9329-1663658FDC55}"/>
              </a:ext>
            </a:extLst>
          </p:cNvPr>
          <p:cNvCxnSpPr>
            <a:cxnSpLocks/>
          </p:cNvCxnSpPr>
          <p:nvPr/>
        </p:nvCxnSpPr>
        <p:spPr>
          <a:xfrm flipH="1">
            <a:off x="4418013" y="6370638"/>
            <a:ext cx="180181" cy="90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DF8C904F-5FB6-1C0B-9088-77CA5962A99A}"/>
              </a:ext>
            </a:extLst>
          </p:cNvPr>
          <p:cNvCxnSpPr>
            <a:cxnSpLocks/>
          </p:cNvCxnSpPr>
          <p:nvPr/>
        </p:nvCxnSpPr>
        <p:spPr>
          <a:xfrm flipH="1" flipV="1">
            <a:off x="4598194" y="6370638"/>
            <a:ext cx="307181" cy="4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531580A6-465C-C8D6-BBFD-85EBD59F873C}"/>
              </a:ext>
            </a:extLst>
          </p:cNvPr>
          <p:cNvCxnSpPr>
            <a:cxnSpLocks/>
          </p:cNvCxnSpPr>
          <p:nvPr/>
        </p:nvCxnSpPr>
        <p:spPr>
          <a:xfrm flipH="1" flipV="1">
            <a:off x="4361260" y="6415088"/>
            <a:ext cx="56753" cy="46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56F85004-03D3-0AEE-1E71-FBF3546E94F7}"/>
              </a:ext>
            </a:extLst>
          </p:cNvPr>
          <p:cNvCxnSpPr>
            <a:cxnSpLocks/>
          </p:cNvCxnSpPr>
          <p:nvPr/>
        </p:nvCxnSpPr>
        <p:spPr>
          <a:xfrm flipH="1">
            <a:off x="4148138" y="6415088"/>
            <a:ext cx="230981" cy="82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8306D598-951D-7C37-6DFD-BA02C970CF1F}"/>
              </a:ext>
            </a:extLst>
          </p:cNvPr>
          <p:cNvCxnSpPr>
            <a:cxnSpLocks/>
          </p:cNvCxnSpPr>
          <p:nvPr/>
        </p:nvCxnSpPr>
        <p:spPr>
          <a:xfrm flipH="1" flipV="1">
            <a:off x="2833497" y="5329239"/>
            <a:ext cx="366903" cy="510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88FF159-83AA-AB27-94A0-AFCE53F67527}"/>
              </a:ext>
            </a:extLst>
          </p:cNvPr>
          <p:cNvSpPr txBox="1"/>
          <p:nvPr/>
        </p:nvSpPr>
        <p:spPr>
          <a:xfrm>
            <a:off x="7068344" y="5718423"/>
            <a:ext cx="4092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Verbetering verkeersveiligheid Zuiderdijk</a:t>
            </a:r>
          </a:p>
          <a:p>
            <a:r>
              <a:rPr lang="nl-NL" sz="1100" dirty="0"/>
              <a:t>- Geen doorgaand (gemotoriseerd) verkeer op bepaalde stukken</a:t>
            </a:r>
            <a:br>
              <a:rPr lang="nl-NL" sz="1100" dirty="0"/>
            </a:br>
            <a:r>
              <a:rPr lang="nl-NL" sz="1100" dirty="0"/>
              <a:t>- Wel elke woning bereikbaar</a:t>
            </a:r>
            <a:br>
              <a:rPr lang="nl-NL" sz="1100" dirty="0"/>
            </a:br>
            <a:r>
              <a:rPr lang="nl-NL" sz="1100" dirty="0"/>
              <a:t>- Rode stukken zijn fietspad.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32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2EDBE-F610-B143-A6B8-43A85A06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66F1FDF-34AB-7C86-6BB5-6CF46BE05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E5A0C1C-3791-D1EE-A399-43CDE35233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28AAD9E-61CF-27BB-9907-9BF216D43039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Vervolg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47EE8D2-37F9-0BDD-B798-52C3D952987C}"/>
              </a:ext>
            </a:extLst>
          </p:cNvPr>
          <p:cNvSpPr txBox="1"/>
          <p:nvPr/>
        </p:nvSpPr>
        <p:spPr>
          <a:xfrm>
            <a:off x="1919967" y="2990216"/>
            <a:ext cx="184731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16FCBFF-24EA-DE26-3AA0-E7B62D6A13A9}"/>
              </a:ext>
            </a:extLst>
          </p:cNvPr>
          <p:cNvSpPr txBox="1"/>
          <p:nvPr/>
        </p:nvSpPr>
        <p:spPr>
          <a:xfrm>
            <a:off x="1111573" y="2950370"/>
            <a:ext cx="1986249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Oktober 2025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9EF06D6-378D-812E-3733-D730A5AA85BD}"/>
              </a:ext>
            </a:extLst>
          </p:cNvPr>
          <p:cNvSpPr txBox="1"/>
          <p:nvPr/>
        </p:nvSpPr>
        <p:spPr>
          <a:xfrm>
            <a:off x="5673447" y="2954286"/>
            <a:ext cx="845103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2026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5178C8A9-F4C1-D265-4421-86E1CBA0DF4D}"/>
              </a:ext>
            </a:extLst>
          </p:cNvPr>
          <p:cNvGrpSpPr/>
          <p:nvPr/>
        </p:nvGrpSpPr>
        <p:grpSpPr>
          <a:xfrm>
            <a:off x="2012332" y="3561592"/>
            <a:ext cx="9068094" cy="1269815"/>
            <a:chOff x="2012332" y="3561592"/>
            <a:chExt cx="9068094" cy="1269815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1CF3A9F6-9890-1CFC-E19C-ADB45136EF5F}"/>
                </a:ext>
              </a:extLst>
            </p:cNvPr>
            <p:cNvSpPr txBox="1"/>
            <p:nvPr/>
          </p:nvSpPr>
          <p:spPr>
            <a:xfrm>
              <a:off x="3442335" y="3770366"/>
              <a:ext cx="1577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i="1" dirty="0"/>
                <a:t>Oktober &amp; November 2025</a:t>
              </a:r>
            </a:p>
            <a:p>
              <a:r>
                <a:rPr lang="nl-NL" sz="1200" i="1" dirty="0"/>
                <a:t>Uitwerken varianten</a:t>
              </a: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5FDBD564-38CC-6B49-F5BA-F155488EE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2332" y="3571814"/>
              <a:ext cx="6737334" cy="4269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37D1EAE0-F22D-EC95-8603-AD4F6ADD7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3544" y="3561592"/>
              <a:ext cx="2226882" cy="10222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  <a:headEnd type="none" w="med" len="med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3FC8710F-9D8F-9B14-7005-CFE8807B2227}"/>
                </a:ext>
              </a:extLst>
            </p:cNvPr>
            <p:cNvCxnSpPr>
              <a:cxnSpLocks/>
            </p:cNvCxnSpPr>
            <p:nvPr/>
          </p:nvCxnSpPr>
          <p:spPr>
            <a:xfrm>
              <a:off x="3442335" y="3614504"/>
              <a:ext cx="0" cy="322263"/>
            </a:xfrm>
            <a:prstGeom prst="line">
              <a:avLst/>
            </a:prstGeom>
            <a:ln w="57150"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931AE647-EE4F-6A60-6430-AE593995A482}"/>
                </a:ext>
              </a:extLst>
            </p:cNvPr>
            <p:cNvSpPr txBox="1"/>
            <p:nvPr/>
          </p:nvSpPr>
          <p:spPr>
            <a:xfrm>
              <a:off x="5031317" y="4369742"/>
              <a:ext cx="2312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i="1" dirty="0"/>
                <a:t>November 2025</a:t>
              </a:r>
            </a:p>
            <a:p>
              <a:r>
                <a:rPr lang="nl-NL" sz="1200" i="1" dirty="0"/>
                <a:t>Participeren oplossingsrichting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B6CA8B12-C6F5-FB05-AAC1-73A95C562A60}"/>
                </a:ext>
              </a:extLst>
            </p:cNvPr>
            <p:cNvCxnSpPr>
              <a:cxnSpLocks/>
            </p:cNvCxnSpPr>
            <p:nvPr/>
          </p:nvCxnSpPr>
          <p:spPr>
            <a:xfrm>
              <a:off x="5019672" y="3614504"/>
              <a:ext cx="0" cy="986071"/>
            </a:xfrm>
            <a:prstGeom prst="line">
              <a:avLst/>
            </a:prstGeom>
            <a:ln w="57150"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4F4088A3-C8FB-4238-CEB6-2CF6839FABA2}"/>
                </a:ext>
              </a:extLst>
            </p:cNvPr>
            <p:cNvSpPr txBox="1"/>
            <p:nvPr/>
          </p:nvSpPr>
          <p:spPr>
            <a:xfrm>
              <a:off x="6947313" y="3908077"/>
              <a:ext cx="152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i="1" dirty="0"/>
                <a:t>Voorjaar 2026</a:t>
              </a:r>
            </a:p>
            <a:p>
              <a:r>
                <a:rPr lang="nl-NL" sz="1200" i="1" dirty="0"/>
                <a:t>Besluitvorming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B369712-7BED-E2EB-5970-490F9CE62099}"/>
                </a:ext>
              </a:extLst>
            </p:cNvPr>
            <p:cNvCxnSpPr>
              <a:cxnSpLocks/>
            </p:cNvCxnSpPr>
            <p:nvPr/>
          </p:nvCxnSpPr>
          <p:spPr>
            <a:xfrm>
              <a:off x="6947314" y="3614504"/>
              <a:ext cx="0" cy="528871"/>
            </a:xfrm>
            <a:prstGeom prst="line">
              <a:avLst/>
            </a:prstGeom>
            <a:ln w="57150"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1C975435-0767-C764-0C9E-40917CEA71B4}"/>
                </a:ext>
              </a:extLst>
            </p:cNvPr>
            <p:cNvSpPr txBox="1"/>
            <p:nvPr/>
          </p:nvSpPr>
          <p:spPr>
            <a:xfrm>
              <a:off x="8686792" y="3900816"/>
              <a:ext cx="1283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i="1" dirty="0"/>
                <a:t>~ 2026</a:t>
              </a:r>
            </a:p>
            <a:p>
              <a:r>
                <a:rPr lang="nl-NL" sz="1200" i="1" dirty="0"/>
                <a:t>…</a:t>
              </a:r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AE8FDB17-8480-AF43-E7E7-A411DE0BE489}"/>
                </a:ext>
              </a:extLst>
            </p:cNvPr>
            <p:cNvCxnSpPr>
              <a:cxnSpLocks/>
            </p:cNvCxnSpPr>
            <p:nvPr/>
          </p:nvCxnSpPr>
          <p:spPr>
            <a:xfrm>
              <a:off x="8687521" y="3571814"/>
              <a:ext cx="0" cy="528871"/>
            </a:xfrm>
            <a:prstGeom prst="line">
              <a:avLst/>
            </a:prstGeom>
            <a:ln w="57150"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6075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13E62-31DF-FF39-8CBD-0E96BB5B4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FF51335-BBD7-37FF-FB5B-93E1683F3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8408E61-CFC8-F7E4-FC0E-E62D698AC8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59DAC8-DB10-2445-1CB4-5F954F15A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11C86FF8-56B6-18B3-C4CF-6CEAE1CB0C46}"/>
              </a:ext>
            </a:extLst>
          </p:cNvPr>
          <p:cNvSpPr txBox="1"/>
          <p:nvPr/>
        </p:nvSpPr>
        <p:spPr>
          <a:xfrm>
            <a:off x="3386919" y="1984860"/>
            <a:ext cx="5418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Zuiderdijk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6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069BC-BDBC-8FA3-F017-B70B1956A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B595885-90F0-33D7-34A0-FF6EB8349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C2E625-CC36-114C-9B45-DFD3590B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8668" b="-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9292F995-0B82-2585-BF0F-1F111A2A5DAC}"/>
              </a:ext>
            </a:extLst>
          </p:cNvPr>
          <p:cNvCxnSpPr>
            <a:cxnSpLocks/>
          </p:cNvCxnSpPr>
          <p:nvPr/>
        </p:nvCxnSpPr>
        <p:spPr>
          <a:xfrm flipV="1">
            <a:off x="5730875" y="812164"/>
            <a:ext cx="4998720" cy="1016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C13024F-A7E8-5810-6F0A-25BD5F250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A86BC28-228F-B736-5969-10A5F98AAD0F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Aanleiding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CE762CB-6238-5F2E-C9DB-27784F8BD658}"/>
              </a:ext>
            </a:extLst>
          </p:cNvPr>
          <p:cNvCxnSpPr>
            <a:cxnSpLocks/>
          </p:cNvCxnSpPr>
          <p:nvPr/>
        </p:nvCxnSpPr>
        <p:spPr>
          <a:xfrm>
            <a:off x="6918960" y="81121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596A13C3-8CD1-E1CE-9316-E3FB96D4C1BE}"/>
              </a:ext>
            </a:extLst>
          </p:cNvPr>
          <p:cNvSpPr txBox="1"/>
          <p:nvPr/>
        </p:nvSpPr>
        <p:spPr>
          <a:xfrm>
            <a:off x="6918960" y="98974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Uitspraak raad van State</a:t>
            </a:r>
            <a:endParaRPr lang="nl-NL" sz="1200" i="1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C79D56B-1C83-15B3-4207-D4F36FC7C4FE}"/>
              </a:ext>
            </a:extLst>
          </p:cNvPr>
          <p:cNvSpPr txBox="1"/>
          <p:nvPr/>
        </p:nvSpPr>
        <p:spPr>
          <a:xfrm>
            <a:off x="5391679" y="44665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2024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1669572-CBA7-A6F1-015E-FF8BBC4F09E9}"/>
              </a:ext>
            </a:extLst>
          </p:cNvPr>
          <p:cNvSpPr txBox="1"/>
          <p:nvPr/>
        </p:nvSpPr>
        <p:spPr>
          <a:xfrm>
            <a:off x="7891039" y="44665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2025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D125202-2D89-1608-073F-0A74A16FA212}"/>
              </a:ext>
            </a:extLst>
          </p:cNvPr>
          <p:cNvSpPr txBox="1"/>
          <p:nvPr/>
        </p:nvSpPr>
        <p:spPr>
          <a:xfrm>
            <a:off x="10390399" y="44665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8302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2BEE8-F510-CB0F-935B-4CF33D48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6A91BC4-B7FB-6101-5374-86FB24A65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1AEEA60-5B1A-4A9E-C828-D1970B2B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8C56DA24-2366-0AA2-24BC-8EC139EE1BCF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62C35F8-E0C5-7741-DA5E-C3A982928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AF50A639-7CCE-0F34-D7CF-5D6FE5FEAB2C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EA56B9D-06CA-E4AE-D330-9DDA734AE0E3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AB2977C-5CF8-37FF-1977-950557B2319A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2920EBD8-A7FF-77DA-7C99-C9EE23BCD260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Verkeerstudie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40DFB9F-F129-E4F7-1DAB-202340811933}"/>
              </a:ext>
            </a:extLst>
          </p:cNvPr>
          <p:cNvSpPr txBox="1"/>
          <p:nvPr/>
        </p:nvSpPr>
        <p:spPr>
          <a:xfrm>
            <a:off x="7604760" y="980221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Verkeersstudie</a:t>
            </a:r>
            <a:endParaRPr lang="nl-NL" sz="12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312B3D0-3BEC-CADE-74F7-B9D037DE4ED5}"/>
              </a:ext>
            </a:extLst>
          </p:cNvPr>
          <p:cNvCxnSpPr>
            <a:cxnSpLocks/>
          </p:cNvCxnSpPr>
          <p:nvPr/>
        </p:nvCxnSpPr>
        <p:spPr>
          <a:xfrm>
            <a:off x="7633335" y="81121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E3A8ACA2-2E29-0D4C-1A8D-524048DE840C}"/>
              </a:ext>
            </a:extLst>
          </p:cNvPr>
          <p:cNvSpPr txBox="1"/>
          <p:nvPr/>
        </p:nvSpPr>
        <p:spPr>
          <a:xfrm>
            <a:off x="7358594" y="118149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Geluidsmetingen</a:t>
            </a:r>
            <a:endParaRPr lang="nl-NL" sz="1200" i="1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860E3A3-F1D6-25A1-2E5A-4C7376086C12}"/>
              </a:ext>
            </a:extLst>
          </p:cNvPr>
          <p:cNvCxnSpPr>
            <a:cxnSpLocks/>
          </p:cNvCxnSpPr>
          <p:nvPr/>
        </p:nvCxnSpPr>
        <p:spPr>
          <a:xfrm>
            <a:off x="7399764" y="810577"/>
            <a:ext cx="0" cy="486946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id="{68C1480C-848A-8239-39CC-D60B8F4C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1648" y="1848445"/>
            <a:ext cx="5725312" cy="3832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E2DB604-8898-0C4F-0217-03636C14F0C0}"/>
              </a:ext>
            </a:extLst>
          </p:cNvPr>
          <p:cNvSpPr txBox="1"/>
          <p:nvPr/>
        </p:nvSpPr>
        <p:spPr>
          <a:xfrm>
            <a:off x="923925" y="1790700"/>
            <a:ext cx="356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Erftoegangsweg 60 km/u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Beperkte breedte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Bochtig traject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Lage intensiteit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Veel recreatief verkeer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B8F3BA1-4BBD-05E7-30B7-EA5714D181DE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Weginrichting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3903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20369-3678-7410-5703-099BD2C26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8E075D4-6979-E15A-62DB-4E8F4C7A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8D3C5C-FF08-0D00-0A17-61A6A9A60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379B1F6D-68BC-2274-6AF9-4A20A20F5A47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8269858-219D-B20D-A898-EF91D9D5C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7EAB2CBB-3C12-2250-48D8-FF58FBBEB58C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8EC51B6B-3E8A-BBE7-5E06-2126B5FDA835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674F783-8BC9-9F4D-1795-6B4D0595EAFA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B97800D1-EC02-28F3-DD79-456B4DF476DD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Geluidsonderzoek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9C63AB-11EB-B024-1BC7-E7314ABDE7AF}"/>
              </a:ext>
            </a:extLst>
          </p:cNvPr>
          <p:cNvSpPr txBox="1"/>
          <p:nvPr/>
        </p:nvSpPr>
        <p:spPr>
          <a:xfrm>
            <a:off x="7604760" y="980221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Verkeersstudie</a:t>
            </a:r>
            <a:endParaRPr lang="nl-NL" sz="12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1CBF6B8-96E2-0EAD-6A8A-177A2E6193C8}"/>
              </a:ext>
            </a:extLst>
          </p:cNvPr>
          <p:cNvCxnSpPr>
            <a:cxnSpLocks/>
          </p:cNvCxnSpPr>
          <p:nvPr/>
        </p:nvCxnSpPr>
        <p:spPr>
          <a:xfrm>
            <a:off x="7633335" y="81121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7F6538B-8F23-495D-D000-358F6AB9BE6E}"/>
              </a:ext>
            </a:extLst>
          </p:cNvPr>
          <p:cNvSpPr txBox="1"/>
          <p:nvPr/>
        </p:nvSpPr>
        <p:spPr>
          <a:xfrm>
            <a:off x="7358594" y="118149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Geluidsmetingen</a:t>
            </a:r>
            <a:endParaRPr lang="nl-NL" sz="1200" i="1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B09F84-F2FE-BC49-BB39-2FE445052F20}"/>
              </a:ext>
            </a:extLst>
          </p:cNvPr>
          <p:cNvCxnSpPr>
            <a:cxnSpLocks/>
          </p:cNvCxnSpPr>
          <p:nvPr/>
        </p:nvCxnSpPr>
        <p:spPr>
          <a:xfrm>
            <a:off x="7399764" y="810577"/>
            <a:ext cx="0" cy="486946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Afbeelding 23" descr="Afbeelding met tekst, kaart, atlas, diagram&#10;&#10;Door AI gegenereerde inhoud is mogelijk onjuist.">
            <a:extLst>
              <a:ext uri="{FF2B5EF4-FFF2-40B4-BE49-F238E27FC236}">
                <a16:creationId xmlns:a16="http://schemas.microsoft.com/office/drawing/2014/main" id="{47D5DFB5-9F94-8850-5A3E-6814F761A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34" y="2013387"/>
            <a:ext cx="5613126" cy="3365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Afbeelding 26" descr="Afbeelding met lijn, Rechthoek, Perceel&#10;&#10;Door AI gegenereerde inhoud is mogelijk onjuist.">
            <a:extLst>
              <a:ext uri="{FF2B5EF4-FFF2-40B4-BE49-F238E27FC236}">
                <a16:creationId xmlns:a16="http://schemas.microsoft.com/office/drawing/2014/main" id="{6AF5A8F2-0BBC-0B78-473C-2215D98AA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0" y="4229596"/>
            <a:ext cx="4811029" cy="1149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C909F3C3-E4C2-925F-9C20-FB71D514E65A}"/>
              </a:ext>
            </a:extLst>
          </p:cNvPr>
          <p:cNvSpPr txBox="1"/>
          <p:nvPr/>
        </p:nvSpPr>
        <p:spPr>
          <a:xfrm>
            <a:off x="923925" y="1790700"/>
            <a:ext cx="3429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Maximaal 80 dB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Weinig verschil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Lage verkeersintensiteit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Veel verschillende verkeersgebruikers</a:t>
            </a:r>
          </a:p>
        </p:txBody>
      </p:sp>
    </p:spTree>
    <p:extLst>
      <p:ext uri="{BB962C8B-B14F-4D97-AF65-F5344CB8AC3E}">
        <p14:creationId xmlns:p14="http://schemas.microsoft.com/office/powerpoint/2010/main" val="338407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A7980-C3CD-EE72-619D-E02EEB1C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46F8C14-1EF1-ABCA-EB64-CC58AC43E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7DF1BC-947F-FBB5-4AB4-AC4EE33F3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06CD0B91-1189-24F8-D580-CAC3B9F1C945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0C24E34C-2D61-1E8F-541D-B071D236D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3DC4900-EBBB-2A76-9AEF-DBD3EAFF7796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5D84D09-F4C3-1FE2-EA42-12A5F1974FB3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66A5456-846C-5E2B-3107-B8F55B869D55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7BDDF115-3587-6476-BB2F-2F01B7A8F956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Verkeerstudie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EE790E6-7815-DBED-082A-BB9BC325F8D3}"/>
              </a:ext>
            </a:extLst>
          </p:cNvPr>
          <p:cNvSpPr txBox="1"/>
          <p:nvPr/>
        </p:nvSpPr>
        <p:spPr>
          <a:xfrm>
            <a:off x="7604760" y="980221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Verkeersstudie</a:t>
            </a:r>
            <a:endParaRPr lang="nl-NL" sz="12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E9ADC49-8F38-133B-5894-E94A4BB19F0F}"/>
              </a:ext>
            </a:extLst>
          </p:cNvPr>
          <p:cNvCxnSpPr>
            <a:cxnSpLocks/>
          </p:cNvCxnSpPr>
          <p:nvPr/>
        </p:nvCxnSpPr>
        <p:spPr>
          <a:xfrm>
            <a:off x="7633335" y="81121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57E0DD02-1FC4-9D0A-98BD-4FA025021CEE}"/>
              </a:ext>
            </a:extLst>
          </p:cNvPr>
          <p:cNvSpPr txBox="1"/>
          <p:nvPr/>
        </p:nvSpPr>
        <p:spPr>
          <a:xfrm>
            <a:off x="7358594" y="118149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Geluidsmetingen</a:t>
            </a:r>
            <a:endParaRPr lang="nl-NL" sz="1200" i="1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32F39DA-406E-3FFF-503E-F4B4F448E483}"/>
              </a:ext>
            </a:extLst>
          </p:cNvPr>
          <p:cNvCxnSpPr>
            <a:cxnSpLocks/>
          </p:cNvCxnSpPr>
          <p:nvPr/>
        </p:nvCxnSpPr>
        <p:spPr>
          <a:xfrm>
            <a:off x="7399764" y="810577"/>
            <a:ext cx="0" cy="486946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49" name="drawing">
            <a:extLst>
              <a:ext uri="{FF2B5EF4-FFF2-40B4-BE49-F238E27FC236}">
                <a16:creationId xmlns:a16="http://schemas.microsoft.com/office/drawing/2014/main" id="{719C219A-B826-1A11-8745-C77D4543D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 b="7799"/>
          <a:stretch>
            <a:fillRect/>
          </a:stretch>
        </p:blipFill>
        <p:spPr bwMode="auto">
          <a:xfrm>
            <a:off x="3724806" y="3211803"/>
            <a:ext cx="7267575" cy="2623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CA73B9A-0EB9-7344-1727-A3C58CE1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52432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CC4FFF2-5E2E-69A3-9774-556CBFFECA5F}"/>
              </a:ext>
            </a:extLst>
          </p:cNvPr>
          <p:cNvSpPr txBox="1"/>
          <p:nvPr/>
        </p:nvSpPr>
        <p:spPr>
          <a:xfrm>
            <a:off x="844656" y="1802992"/>
            <a:ext cx="356235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Snelheid gemiddeld 73,5 km/u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Maximaal 157 km/u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40% overschrijding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3C8BF93-0CFD-6E70-07AD-58721BE36A1B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Snelheid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322076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DD7F-D6AB-85EA-FF24-66C50860C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840B40A-3E9C-8EAA-E00B-C13B9F6EF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A5172A5-401F-FDB3-E63C-220007BF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34" b="30634"/>
          <a:stretch/>
        </p:blipFill>
        <p:spPr bwMode="auto">
          <a:xfrm>
            <a:off x="0" y="-1"/>
            <a:ext cx="121950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C9E3279-8FAB-E62B-2FAE-C6A771170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DD76C8A0-4449-A700-5484-CE04B3D0623C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87B1E21-F63D-6310-54A6-AA5DD9380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22EF125-DBC7-AB76-861D-EC6F627EC124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CA0C8EA-D403-A404-E8DB-8AF58DC5E101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9A74231-7F0F-8957-0A9C-FBAC11806514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EF0C6C6B-C50F-1346-6E57-A1178FA3B2C1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Verkeerstudie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F90B39-6801-A590-EE19-42851F8AFAE8}"/>
              </a:ext>
            </a:extLst>
          </p:cNvPr>
          <p:cNvSpPr txBox="1"/>
          <p:nvPr/>
        </p:nvSpPr>
        <p:spPr>
          <a:xfrm>
            <a:off x="7604760" y="980221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Verkeersstudie</a:t>
            </a:r>
            <a:endParaRPr lang="nl-NL" sz="12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7508C0C-4377-D896-C232-1FE8341E2268}"/>
              </a:ext>
            </a:extLst>
          </p:cNvPr>
          <p:cNvCxnSpPr>
            <a:cxnSpLocks/>
          </p:cNvCxnSpPr>
          <p:nvPr/>
        </p:nvCxnSpPr>
        <p:spPr>
          <a:xfrm>
            <a:off x="7633335" y="81121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F7924D09-2973-56FB-30BC-6CAB357C59BB}"/>
              </a:ext>
            </a:extLst>
          </p:cNvPr>
          <p:cNvSpPr txBox="1"/>
          <p:nvPr/>
        </p:nvSpPr>
        <p:spPr>
          <a:xfrm>
            <a:off x="7358594" y="118149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Geluidsmetingen</a:t>
            </a:r>
            <a:endParaRPr lang="nl-NL" sz="1200" i="1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76A4E17-DD03-C730-E8C6-A81F13A29188}"/>
              </a:ext>
            </a:extLst>
          </p:cNvPr>
          <p:cNvCxnSpPr>
            <a:cxnSpLocks/>
          </p:cNvCxnSpPr>
          <p:nvPr/>
        </p:nvCxnSpPr>
        <p:spPr>
          <a:xfrm>
            <a:off x="7399764" y="810577"/>
            <a:ext cx="0" cy="486946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4B11D75D-4F72-2FD7-DB62-C0D62924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4926"/>
              </p:ext>
            </p:extLst>
          </p:nvPr>
        </p:nvGraphicFramePr>
        <p:xfrm>
          <a:off x="2790825" y="3352990"/>
          <a:ext cx="6610350" cy="574616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322070">
                  <a:extLst>
                    <a:ext uri="{9D8B030D-6E8A-4147-A177-3AD203B41FA5}">
                      <a16:colId xmlns:a16="http://schemas.microsoft.com/office/drawing/2014/main" val="382087038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3133901166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419304804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3338930622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4011836995"/>
                    </a:ext>
                  </a:extLst>
                </a:gridCol>
              </a:tblGrid>
              <a:tr h="2873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dirty="0">
                          <a:effectLst/>
                        </a:rPr>
                        <a:t>2020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dirty="0">
                          <a:effectLst/>
                        </a:rPr>
                        <a:t>2021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>
                          <a:effectLst/>
                        </a:rPr>
                        <a:t>2022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dirty="0">
                          <a:effectLst/>
                        </a:rPr>
                        <a:t>2023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dirty="0">
                          <a:effectLst/>
                        </a:rPr>
                        <a:t>2024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42634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b="0" i="1" dirty="0">
                          <a:effectLst/>
                        </a:rPr>
                        <a:t>3</a:t>
                      </a:r>
                      <a:endParaRPr lang="nl-NL" sz="1600" b="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i="1" dirty="0">
                          <a:effectLst/>
                        </a:rPr>
                        <a:t>4</a:t>
                      </a:r>
                      <a:endParaRPr lang="nl-NL" sz="16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i="1" dirty="0">
                          <a:effectLst/>
                        </a:rPr>
                        <a:t>5</a:t>
                      </a:r>
                      <a:endParaRPr lang="nl-NL" sz="16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i="1" dirty="0">
                          <a:effectLst/>
                        </a:rPr>
                        <a:t>3</a:t>
                      </a:r>
                      <a:endParaRPr lang="nl-NL" sz="16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600" b="1" i="1" dirty="0">
                          <a:effectLst/>
                        </a:rPr>
                        <a:t>13</a:t>
                      </a:r>
                      <a:endParaRPr lang="nl-NL" sz="16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58454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F5318CA6-4758-EEAB-3901-5077B5ABF822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Ongevallen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337804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DA626-5A73-9A0C-A3D7-2DD76086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23F7D69-E3FA-9575-274A-DF8118692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D3572E-4CFF-E350-C39D-1106A098D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F221104C-EB43-0801-5F0A-54AB5C3B3C0C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2AA39E1-238F-8085-9EF2-0D92FA62F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AC155FCE-5B9A-0B40-8A94-ABDA8E2D455D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311C0F-5A61-45EA-0E2B-06DFC4EF18B4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6F5B70D-5C78-52B9-AB0C-7A7AC586E19B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FF917418-CCBE-FB1C-DD87-0F536DF94FFE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Participatie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2BC06FC-4C71-2ECA-9A84-714047DA7BFF}"/>
              </a:ext>
            </a:extLst>
          </p:cNvPr>
          <p:cNvSpPr txBox="1"/>
          <p:nvPr/>
        </p:nvSpPr>
        <p:spPr>
          <a:xfrm>
            <a:off x="6328410" y="97958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Verkeersstudie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02AB65E-5F79-E531-5770-0C84D3953F90}"/>
              </a:ext>
            </a:extLst>
          </p:cNvPr>
          <p:cNvCxnSpPr>
            <a:cxnSpLocks/>
          </p:cNvCxnSpPr>
          <p:nvPr/>
        </p:nvCxnSpPr>
        <p:spPr>
          <a:xfrm>
            <a:off x="7633335" y="81756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D7EE8E46-7199-D8FB-FDAD-2474E5CD5C39}"/>
              </a:ext>
            </a:extLst>
          </p:cNvPr>
          <p:cNvSpPr txBox="1"/>
          <p:nvPr/>
        </p:nvSpPr>
        <p:spPr>
          <a:xfrm>
            <a:off x="9102830" y="973252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Enquête</a:t>
            </a:r>
            <a:endParaRPr lang="nl-NL" sz="1200" i="1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13A94D2-F7BC-9271-BD46-45F36BB57139}"/>
              </a:ext>
            </a:extLst>
          </p:cNvPr>
          <p:cNvCxnSpPr>
            <a:cxnSpLocks/>
          </p:cNvCxnSpPr>
          <p:nvPr/>
        </p:nvCxnSpPr>
        <p:spPr>
          <a:xfrm>
            <a:off x="9131405" y="807418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DDD654D-AA80-76C5-77B6-D312E7BCDDD8}"/>
              </a:ext>
            </a:extLst>
          </p:cNvPr>
          <p:cNvCxnSpPr>
            <a:cxnSpLocks/>
          </p:cNvCxnSpPr>
          <p:nvPr/>
        </p:nvCxnSpPr>
        <p:spPr>
          <a:xfrm>
            <a:off x="8338185" y="811212"/>
            <a:ext cx="0" cy="469817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C2F9D71E-7887-21EC-2125-1B93410BFB35}"/>
              </a:ext>
            </a:extLst>
          </p:cNvPr>
          <p:cNvSpPr txBox="1"/>
          <p:nvPr/>
        </p:nvSpPr>
        <p:spPr>
          <a:xfrm>
            <a:off x="8299105" y="1152120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Opstellen eerste optie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937399-B683-E533-576C-083585DC24E8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Enquête</a:t>
            </a:r>
            <a:endParaRPr lang="nl-NL" sz="1600" b="1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334C5408-3B85-C7EF-687D-5E3E47875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902000"/>
              </p:ext>
            </p:extLst>
          </p:nvPr>
        </p:nvGraphicFramePr>
        <p:xfrm>
          <a:off x="3094460" y="2196895"/>
          <a:ext cx="595122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DBC75241-1BAA-245E-2400-36B42C40B11D}"/>
              </a:ext>
            </a:extLst>
          </p:cNvPr>
          <p:cNvSpPr txBox="1"/>
          <p:nvPr/>
        </p:nvSpPr>
        <p:spPr>
          <a:xfrm>
            <a:off x="4288895" y="1796785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261 reacties</a:t>
            </a:r>
          </a:p>
        </p:txBody>
      </p:sp>
    </p:spTree>
    <p:extLst>
      <p:ext uri="{BB962C8B-B14F-4D97-AF65-F5344CB8AC3E}">
        <p14:creationId xmlns:p14="http://schemas.microsoft.com/office/powerpoint/2010/main" val="182783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6EBC-7B9C-33C2-E72D-B91BF1150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F0E8061-A140-5880-5AFF-0D4CF469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C8F5C1-8EEF-EC1C-2B15-06C5B2DA2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0F956838-EA6A-458B-8C04-F3172F39AF7D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BD8FE31-E9CA-9F48-B99A-48FD214CE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A8243406-0609-42D2-BC2F-464B43EF62E0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89CD0133-C981-9D41-A7F9-4ED11A4E3380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E3699594-DA02-65A9-B241-7F1BEB5B2F59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7D6FE59-48EA-BC35-0213-16D515384675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Participatie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7294817-5FA4-0D71-B16F-1D1CA9651BB5}"/>
              </a:ext>
            </a:extLst>
          </p:cNvPr>
          <p:cNvSpPr txBox="1"/>
          <p:nvPr/>
        </p:nvSpPr>
        <p:spPr>
          <a:xfrm>
            <a:off x="6328410" y="97958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Verkeersstudie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DE449B9-045D-67B8-6707-7DDC59193DF9}"/>
              </a:ext>
            </a:extLst>
          </p:cNvPr>
          <p:cNvCxnSpPr>
            <a:cxnSpLocks/>
          </p:cNvCxnSpPr>
          <p:nvPr/>
        </p:nvCxnSpPr>
        <p:spPr>
          <a:xfrm>
            <a:off x="7633335" y="81756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34B4D359-D8E1-1FBD-3FE9-E9BE4327C3B2}"/>
              </a:ext>
            </a:extLst>
          </p:cNvPr>
          <p:cNvSpPr txBox="1"/>
          <p:nvPr/>
        </p:nvSpPr>
        <p:spPr>
          <a:xfrm>
            <a:off x="9102830" y="973252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Enquête</a:t>
            </a:r>
            <a:endParaRPr lang="nl-NL" sz="1200" i="1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0F3EB7D-9983-C4D4-067E-35F5E7074BED}"/>
              </a:ext>
            </a:extLst>
          </p:cNvPr>
          <p:cNvCxnSpPr>
            <a:cxnSpLocks/>
          </p:cNvCxnSpPr>
          <p:nvPr/>
        </p:nvCxnSpPr>
        <p:spPr>
          <a:xfrm>
            <a:off x="9131405" y="807418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44E45B8-6D85-8E3A-BEC8-DB0582AFF0DF}"/>
              </a:ext>
            </a:extLst>
          </p:cNvPr>
          <p:cNvCxnSpPr>
            <a:cxnSpLocks/>
          </p:cNvCxnSpPr>
          <p:nvPr/>
        </p:nvCxnSpPr>
        <p:spPr>
          <a:xfrm>
            <a:off x="8338185" y="811212"/>
            <a:ext cx="0" cy="469817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C6C6DAD9-6210-29DA-5A9E-F93D0F72CE17}"/>
              </a:ext>
            </a:extLst>
          </p:cNvPr>
          <p:cNvSpPr txBox="1"/>
          <p:nvPr/>
        </p:nvSpPr>
        <p:spPr>
          <a:xfrm>
            <a:off x="8299105" y="1152120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Opstellen eerste optie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938FD8-9721-DA57-96AC-B66B9660AC12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Enquête</a:t>
            </a:r>
            <a:endParaRPr lang="nl-NL" sz="1600" b="1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8C621E9-F136-42D9-9710-2AA93798F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838564"/>
              </p:ext>
            </p:extLst>
          </p:nvPr>
        </p:nvGraphicFramePr>
        <p:xfrm>
          <a:off x="844656" y="1852909"/>
          <a:ext cx="595122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Afbeelding 12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73C743FC-7E04-8B92-3AE7-CBCFACD86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92" y="1852909"/>
            <a:ext cx="350101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51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6992-FACD-B5D8-134F-D5650417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28EC4E-54C2-DCC4-B178-0BDEFF3E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296" y="5947980"/>
            <a:ext cx="2045109" cy="727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E236FE-0CBE-C422-B82C-D5BDC2972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t="1" b="4670"/>
          <a:stretch/>
        </p:blipFill>
        <p:spPr>
          <a:xfrm>
            <a:off x="0" y="5835445"/>
            <a:ext cx="1076305" cy="102255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0D2C10AC-C063-66D9-68B4-5DDF3DC2EC0C}"/>
              </a:ext>
            </a:extLst>
          </p:cNvPr>
          <p:cNvGrpSpPr/>
          <p:nvPr/>
        </p:nvGrpSpPr>
        <p:grpSpPr>
          <a:xfrm>
            <a:off x="5391679" y="446658"/>
            <a:ext cx="5677111" cy="375666"/>
            <a:chOff x="2119524" y="2992374"/>
            <a:chExt cx="5677111" cy="37566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2FB8D28-AD67-A4F6-AFBA-76EFC7EF6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720" y="3357880"/>
              <a:ext cx="4998720" cy="1016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B529446-01D1-1078-8917-012C390ED7F3}"/>
                </a:ext>
              </a:extLst>
            </p:cNvPr>
            <p:cNvSpPr txBox="1"/>
            <p:nvPr/>
          </p:nvSpPr>
          <p:spPr>
            <a:xfrm>
              <a:off x="211952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2024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84A5E8D9-E387-E49E-2DC9-B47CCB4F1CD5}"/>
                </a:ext>
              </a:extLst>
            </p:cNvPr>
            <p:cNvSpPr txBox="1"/>
            <p:nvPr/>
          </p:nvSpPr>
          <p:spPr>
            <a:xfrm>
              <a:off x="461888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2025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A53CC22-3775-20C2-86B6-FC650EE2B5E5}"/>
                </a:ext>
              </a:extLst>
            </p:cNvPr>
            <p:cNvSpPr txBox="1"/>
            <p:nvPr/>
          </p:nvSpPr>
          <p:spPr>
            <a:xfrm>
              <a:off x="7118244" y="2992374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2026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12A9F049-C19F-C785-0468-5B989FA54C44}"/>
              </a:ext>
            </a:extLst>
          </p:cNvPr>
          <p:cNvSpPr txBox="1"/>
          <p:nvPr/>
        </p:nvSpPr>
        <p:spPr>
          <a:xfrm>
            <a:off x="844656" y="435546"/>
            <a:ext cx="408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Participatie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E53D3E1-1D73-0F70-5D41-704DBF433D78}"/>
              </a:ext>
            </a:extLst>
          </p:cNvPr>
          <p:cNvSpPr txBox="1"/>
          <p:nvPr/>
        </p:nvSpPr>
        <p:spPr>
          <a:xfrm>
            <a:off x="6328410" y="979586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Verkeersstudie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DBFCC81-57D2-91E4-0452-86218DE20CFC}"/>
              </a:ext>
            </a:extLst>
          </p:cNvPr>
          <p:cNvCxnSpPr>
            <a:cxnSpLocks/>
          </p:cNvCxnSpPr>
          <p:nvPr/>
        </p:nvCxnSpPr>
        <p:spPr>
          <a:xfrm>
            <a:off x="7633335" y="817562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EA60B43A-F4E1-4BF3-2AD5-7300EB7DC717}"/>
              </a:ext>
            </a:extLst>
          </p:cNvPr>
          <p:cNvSpPr txBox="1"/>
          <p:nvPr/>
        </p:nvSpPr>
        <p:spPr>
          <a:xfrm>
            <a:off x="9102830" y="973252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Enquête</a:t>
            </a:r>
            <a:endParaRPr lang="nl-NL" sz="1200" i="1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32EA75A-4219-727D-C4DF-B97DC49B91C3}"/>
              </a:ext>
            </a:extLst>
          </p:cNvPr>
          <p:cNvCxnSpPr>
            <a:cxnSpLocks/>
          </p:cNvCxnSpPr>
          <p:nvPr/>
        </p:nvCxnSpPr>
        <p:spPr>
          <a:xfrm>
            <a:off x="9131405" y="807418"/>
            <a:ext cx="0" cy="322263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FA49A75-5583-BD21-45D0-BAD59D892F6F}"/>
              </a:ext>
            </a:extLst>
          </p:cNvPr>
          <p:cNvCxnSpPr>
            <a:cxnSpLocks/>
          </p:cNvCxnSpPr>
          <p:nvPr/>
        </p:nvCxnSpPr>
        <p:spPr>
          <a:xfrm>
            <a:off x="8338185" y="811212"/>
            <a:ext cx="0" cy="469817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5C3FBFBD-874A-B9BF-677B-0CD4C0A221E8}"/>
              </a:ext>
            </a:extLst>
          </p:cNvPr>
          <p:cNvSpPr txBox="1"/>
          <p:nvPr/>
        </p:nvSpPr>
        <p:spPr>
          <a:xfrm>
            <a:off x="8299105" y="1152120"/>
            <a:ext cx="235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bg1">
                    <a:lumMod val="65000"/>
                  </a:schemeClr>
                </a:solidFill>
              </a:rPr>
              <a:t>Opstellen eerste optie</a:t>
            </a:r>
            <a:endParaRPr lang="nl-NL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75C1A0-5057-7AA1-E4F0-A7F83F23A182}"/>
              </a:ext>
            </a:extLst>
          </p:cNvPr>
          <p:cNvSpPr txBox="1"/>
          <p:nvPr/>
        </p:nvSpPr>
        <p:spPr>
          <a:xfrm>
            <a:off x="844656" y="841087"/>
            <a:ext cx="408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Enquête</a:t>
            </a:r>
            <a:endParaRPr lang="nl-NL" sz="1600" b="1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B4FA4C9F-316C-48FB-8B8F-F7E1EB482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406247"/>
              </p:ext>
            </p:extLst>
          </p:nvPr>
        </p:nvGraphicFramePr>
        <p:xfrm>
          <a:off x="3094460" y="1884663"/>
          <a:ext cx="595122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76055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d589ab-751b-46dc-bd38-692c2be3e49a" xsi:nil="true"/>
    <lcf76f155ced4ddcb4097134ff3c332f xmlns="1bba9cbc-7dd1-4d53-b429-084ab83f9708">
      <Terms xmlns="http://schemas.microsoft.com/office/infopath/2007/PartnerControls"/>
    </lcf76f155ced4ddcb4097134ff3c332f>
  </documentManagement>
</p:properties>
</file>

<file path=customXml/item2.xml><?xml version="1.0" encoding="utf-8"?>
<TemplafySlideTemplateConfiguration><![CDATA[{"slideVersion":1,"isValidatorEnabled":false,"isLocked":false,"elementsMetadata":[],"slideId":"970289523020529718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FFB1129D696439AEBFCE00F0CAD07" ma:contentTypeVersion="18" ma:contentTypeDescription="Een nieuw document maken." ma:contentTypeScope="" ma:versionID="832a1d214b43b4dbf1acad0be14237c1">
  <xsd:schema xmlns:xsd="http://www.w3.org/2001/XMLSchema" xmlns:xs="http://www.w3.org/2001/XMLSchema" xmlns:p="http://schemas.microsoft.com/office/2006/metadata/properties" xmlns:ns2="1bba9cbc-7dd1-4d53-b429-084ab83f9708" xmlns:ns3="dfd589ab-751b-46dc-bd38-692c2be3e49a" targetNamespace="http://schemas.microsoft.com/office/2006/metadata/properties" ma:root="true" ma:fieldsID="35c4599ba56ee06a24deda29ef94f1b5" ns2:_="" ns3:_="">
    <xsd:import namespace="1bba9cbc-7dd1-4d53-b429-084ab83f9708"/>
    <xsd:import namespace="dfd589ab-751b-46dc-bd38-692c2be3e4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a9cbc-7dd1-4d53-b429-084ab83f97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4c651d4-6623-417a-b402-dedb40907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589ab-751b-46dc-bd38-692c2be3e4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c95de-9d65-4ba5-ac88-0791b413cc7e}" ma:internalName="TaxCatchAll" ma:showField="CatchAllData" ma:web="dfd589ab-751b-46dc-bd38-692c2be3e4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F194B-BC53-4097-8EA4-44A26CDD38A8}">
  <ds:schemaRefs>
    <ds:schemaRef ds:uri="http://schemas.microsoft.com/office/2006/metadata/properties"/>
    <ds:schemaRef ds:uri="http://schemas.microsoft.com/office/infopath/2007/PartnerControls"/>
    <ds:schemaRef ds:uri="dfd589ab-751b-46dc-bd38-692c2be3e49a"/>
    <ds:schemaRef ds:uri="1bba9cbc-7dd1-4d53-b429-084ab83f9708"/>
    <ds:schemaRef ds:uri="a8e8cfd4-1e99-4322-926c-e3304bf1e318"/>
    <ds:schemaRef ds:uri="39d21a39-2f04-4217-bcff-15d3f48886ba"/>
  </ds:schemaRefs>
</ds:datastoreItem>
</file>

<file path=customXml/itemProps2.xml><?xml version="1.0" encoding="utf-8"?>
<ds:datastoreItem xmlns:ds="http://schemas.openxmlformats.org/officeDocument/2006/customXml" ds:itemID="{905ADE7A-250C-4B92-B4E9-A9B74F6FE09B}">
  <ds:schemaRefs/>
</ds:datastoreItem>
</file>

<file path=customXml/itemProps3.xml><?xml version="1.0" encoding="utf-8"?>
<ds:datastoreItem xmlns:ds="http://schemas.openxmlformats.org/officeDocument/2006/customXml" ds:itemID="{A0A6B961-1451-47D2-8338-AD59864962C0}">
  <ds:schemaRefs/>
</ds:datastoreItem>
</file>

<file path=customXml/itemProps4.xml><?xml version="1.0" encoding="utf-8"?>
<ds:datastoreItem xmlns:ds="http://schemas.openxmlformats.org/officeDocument/2006/customXml" ds:itemID="{167AD3F4-DD00-4840-A47E-23A2571A58F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1AE07FD-E595-4252-B18F-68AFA0007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a9cbc-7dd1-4d53-b429-084ab83f9708"/>
    <ds:schemaRef ds:uri="dfd589ab-751b-46dc-bd38-692c2be3e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Breedbeeld</PresentationFormat>
  <Paragraphs>129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Kantoorthema</vt:lpstr>
      <vt:lpstr>Verkeersveiligheid Zuiderdijk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Michael Franken</dc:creator>
  <cp:lastModifiedBy>Kristel van der Pouw Kraan - Vriend</cp:lastModifiedBy>
  <cp:revision>5</cp:revision>
  <dcterms:created xsi:type="dcterms:W3CDTF">2024-07-04T09:36:49Z</dcterms:created>
  <dcterms:modified xsi:type="dcterms:W3CDTF">2025-10-15T09:09:07Z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0x010100AE1FFB1129D696439AEBFCE00F0CAD07</vt:lpwstr>
  </property>
  <property fmtid="{D5CDD505-2E9C-101B-9397-08002B2CF9AE}" pid="3" name="MediaServiceImageTags">
    <vt:lpwstr/>
  </property>
</Properties>
</file>